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48" r:id="rId5"/>
    <p:sldMasterId id="2147483652" r:id="rId6"/>
    <p:sldMasterId id="2147483655" r:id="rId7"/>
  </p:sldMasterIdLst>
  <p:notesMasterIdLst>
    <p:notesMasterId r:id="rId18"/>
  </p:notesMasterIdLst>
  <p:sldIdLst>
    <p:sldId id="26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69"/>
    <a:srgbClr val="5A5A5F"/>
    <a:srgbClr val="58A9C7"/>
    <a:srgbClr val="B5BDBE"/>
    <a:srgbClr val="F3B329"/>
    <a:srgbClr val="FFFFFF"/>
    <a:srgbClr val="141619"/>
    <a:srgbClr val="D021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ustomXml" Target="../customXml/item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ustomXml" Target="../customXml/item4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58689-3853-BF46-8DCC-070E8F330463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2B29-18D3-B944-B9F9-4450E5158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32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AE8F-E26B-0B46-84EA-F46F3ECBD7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1C9959-7AA4-4248-A048-36FBBA47E03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B163F5-0025-4235-8694-BD69F76A6CA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4DF113-40ED-4D0E-8014-C33C7A847B9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C2C3F9-DFD5-4D7C-9DA5-C7C0D7C3FDF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DD6F51-959B-4536-87BA-B111B4D3B7F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CCFB1E-2E0F-4928-92C3-CE5CA2F3068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29D443-688C-448F-A0A0-F4F8824F6A7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a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4302125"/>
            <a:ext cx="7366000" cy="113535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ts val="4000"/>
              </a:lnSpc>
              <a:defRPr sz="4000" b="1" i="0" cap="all" spc="-1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5558188"/>
            <a:ext cx="6286500" cy="40011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2000">
                <a:solidFill>
                  <a:srgbClr val="B5BDB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subtitle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5922196"/>
            <a:ext cx="6286500" cy="40011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2000">
                <a:solidFill>
                  <a:srgbClr val="B5BDB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969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799" y="6505044"/>
            <a:ext cx="2895600" cy="24622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4091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2665918"/>
            <a:ext cx="7899400" cy="1877437"/>
          </a:xfrm>
        </p:spPr>
        <p:txBody>
          <a:bodyPr>
            <a:spAutoFit/>
          </a:bodyPr>
          <a:lstStyle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892729"/>
            <a:ext cx="7899400" cy="338554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5A5A5F"/>
                </a:solidFill>
              </a:defRPr>
            </a:lvl1pPr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 dirty="0" smtClean="0"/>
              <a:t>Click to edit slide subtitle.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866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799" y="6505044"/>
            <a:ext cx="2895600" cy="24622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4091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892729"/>
            <a:ext cx="8229600" cy="338554"/>
          </a:xfrm>
        </p:spPr>
        <p:txBody>
          <a:bodyPr wrap="square">
            <a:spAutoFit/>
          </a:bodyPr>
          <a:lstStyle>
            <a:lvl1pPr marL="0" indent="0">
              <a:buNone/>
              <a:defRPr sz="1600" baseline="0">
                <a:solidFill>
                  <a:srgbClr val="5A5A5F"/>
                </a:solidFill>
              </a:defRPr>
            </a:lvl1pPr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 dirty="0" smtClean="0"/>
              <a:t>Click to edit slide subtitle.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096819"/>
            <a:ext cx="8229600" cy="132343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lang="en-US" sz="2000" b="0" smtClean="0">
                <a:solidFill>
                  <a:srgbClr val="141619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dolor, et </a:t>
            </a:r>
            <a:r>
              <a:rPr lang="en-US" dirty="0" err="1" smtClean="0"/>
              <a:t>dapibus</a:t>
            </a:r>
            <a:r>
              <a:rPr lang="en-US" dirty="0" smtClean="0"/>
              <a:t> dui </a:t>
            </a:r>
            <a:r>
              <a:rPr lang="en-US" dirty="0" err="1" smtClean="0"/>
              <a:t>sagittis</a:t>
            </a:r>
            <a:r>
              <a:rPr lang="en-US" dirty="0" smtClean="0"/>
              <a:t> et. Maecenas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id nisi </a:t>
            </a:r>
            <a:r>
              <a:rPr lang="en-US" dirty="0" err="1" smtClean="0"/>
              <a:t>quis</a:t>
            </a:r>
            <a:r>
              <a:rPr lang="en-US" dirty="0" smtClean="0"/>
              <a:t> nisi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ac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715819"/>
            <a:ext cx="8229600" cy="369332"/>
          </a:xfrm>
        </p:spPr>
        <p:txBody>
          <a:bodyPr wrap="square">
            <a:spAutoFit/>
          </a:bodyPr>
          <a:lstStyle>
            <a:lvl1pPr marL="0" indent="0">
              <a:buNone/>
              <a:defRPr sz="1800" b="1" baseline="0">
                <a:solidFill>
                  <a:srgbClr val="004B69"/>
                </a:solidFill>
              </a:defRPr>
            </a:lvl1pPr>
          </a:lstStyle>
          <a:p>
            <a:pPr lvl="0"/>
            <a:r>
              <a:rPr lang="en-US" dirty="0" smtClean="0"/>
              <a:t>THIS IS BODY SUBHEAD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255819"/>
            <a:ext cx="8229600" cy="132343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lang="en-US" sz="2000" b="0" smtClean="0">
                <a:solidFill>
                  <a:srgbClr val="141619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dolor, et </a:t>
            </a:r>
            <a:r>
              <a:rPr lang="en-US" dirty="0" err="1" smtClean="0"/>
              <a:t>dapibus</a:t>
            </a:r>
            <a:r>
              <a:rPr lang="en-US" dirty="0" smtClean="0"/>
              <a:t> dui </a:t>
            </a:r>
            <a:r>
              <a:rPr lang="en-US" dirty="0" err="1" smtClean="0"/>
              <a:t>sagittis</a:t>
            </a:r>
            <a:r>
              <a:rPr lang="en-US" dirty="0" smtClean="0"/>
              <a:t> et. Maecenas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id nisi </a:t>
            </a:r>
            <a:r>
              <a:rPr lang="en-US" dirty="0" err="1" smtClean="0"/>
              <a:t>quis</a:t>
            </a:r>
            <a:r>
              <a:rPr lang="en-US" dirty="0" smtClean="0"/>
              <a:t> nisi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ac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874819"/>
            <a:ext cx="8229600" cy="369332"/>
          </a:xfrm>
        </p:spPr>
        <p:txBody>
          <a:bodyPr wrap="square">
            <a:spAutoFit/>
          </a:bodyPr>
          <a:lstStyle>
            <a:lvl1pPr marL="0" indent="0">
              <a:buNone/>
              <a:defRPr sz="1800" b="1" baseline="0">
                <a:solidFill>
                  <a:srgbClr val="D02124"/>
                </a:solidFill>
              </a:defRPr>
            </a:lvl1pPr>
          </a:lstStyle>
          <a:p>
            <a:pPr lvl="0"/>
            <a:r>
              <a:rPr lang="en-US" dirty="0" smtClean="0"/>
              <a:t>THIS IS BODY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4091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2665918"/>
            <a:ext cx="3924300" cy="1877437"/>
          </a:xfrm>
        </p:spPr>
        <p:txBody>
          <a:bodyPr>
            <a:spAutoFit/>
          </a:bodyPr>
          <a:lstStyle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754880" y="2665918"/>
            <a:ext cx="3931920" cy="1877437"/>
          </a:xfrm>
        </p:spPr>
        <p:txBody>
          <a:bodyPr>
            <a:spAutoFit/>
          </a:bodyPr>
          <a:lstStyle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799" y="6505044"/>
            <a:ext cx="2895600" cy="24622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57200" y="892729"/>
            <a:ext cx="7899400" cy="338554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5A5A5F"/>
                </a:solidFill>
              </a:defRPr>
            </a:lvl1pPr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 dirty="0" smtClean="0"/>
              <a:t>Click to edit slide subtitle.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558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C159BD-2E35-4A96-961F-C80845762B68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4650" y="6626225"/>
            <a:ext cx="1038225" cy="184150"/>
          </a:xfrm>
          <a:prstGeom prst="rect">
            <a:avLst/>
          </a:prstGeom>
        </p:spPr>
        <p:txBody>
          <a:bodyPr/>
          <a:lstStyle/>
          <a:p>
            <a:fld id="{358E9BEA-8C74-4F9B-B2B2-ABB35ED68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8238392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4650" y="6626225"/>
            <a:ext cx="1038225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58E9BEA-8C74-4F9B-B2B2-ABB35ED68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Re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132138"/>
            <a:ext cx="8229600" cy="584776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 sz="3200" b="1" cap="all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57200" y="3683000"/>
            <a:ext cx="5422900" cy="40011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2000" baseline="0">
                <a:solidFill>
                  <a:srgbClr val="F3B32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000" dirty="0" smtClean="0">
                <a:latin typeface="Arial"/>
                <a:cs typeface="Arial"/>
              </a:rPr>
              <a:t>Click to edit subtitle.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724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132138"/>
            <a:ext cx="8229600" cy="584776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 sz="3200" b="1" cap="all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57200" y="3683000"/>
            <a:ext cx="5422900" cy="40011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2000" baseline="0">
                <a:solidFill>
                  <a:srgbClr val="58A9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000" dirty="0" smtClean="0">
                <a:latin typeface="Arial"/>
                <a:cs typeface="Arial"/>
              </a:rPr>
              <a:t>Click to edit subtitle.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962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46100" y="4841101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1" i="0" cap="all">
                <a:solidFill>
                  <a:srgbClr val="D0212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FACILITY NAME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46100" y="5118100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1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46100" y="5367298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2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46100" y="5618897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3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546100" y="5883196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Telephone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46100" y="6147495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80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tron_Ribbon_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0"/>
            <a:ext cx="914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3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15802"/>
            <a:ext cx="9144000" cy="442198"/>
          </a:xfrm>
          <a:prstGeom prst="rect">
            <a:avLst/>
          </a:prstGeom>
          <a:solidFill>
            <a:srgbClr val="141619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4091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363"/>
            <a:ext cx="8229600" cy="1242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 descr="Itron_Solo_Pos_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31" y="6534517"/>
            <a:ext cx="45720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34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7" r:id="rId3"/>
    <p:sldLayoutId id="2147483660" r:id="rId4"/>
    <p:sldLayoutId id="214748366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625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457200" y="2967038"/>
            <a:ext cx="8229600" cy="923330"/>
          </a:xfrm>
          <a:prstGeom prst="rect">
            <a:avLst/>
          </a:prstGeom>
        </p:spPr>
        <p:txBody>
          <a:bodyPr vert="horz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spc="-6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cap="all" dirty="0" smtClean="0"/>
              <a:t>THANK YOU</a:t>
            </a:r>
            <a:endParaRPr lang="en-US" sz="5400" cap="all" dirty="0"/>
          </a:p>
        </p:txBody>
      </p:sp>
      <p:pic>
        <p:nvPicPr>
          <p:cNvPr id="8" name="Picture 7" descr="Itron_Solo_Pos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531" y="4309477"/>
            <a:ext cx="914400" cy="365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1100" y="6138268"/>
            <a:ext cx="242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baseline="0" dirty="0" err="1" smtClean="0">
                <a:solidFill>
                  <a:srgbClr val="F3B329"/>
                </a:solidFill>
                <a:latin typeface="Arial"/>
                <a:cs typeface="Arial"/>
              </a:rPr>
              <a:t>www.itron.com</a:t>
            </a:r>
            <a:endParaRPr lang="en-US" sz="1400" b="1" dirty="0">
              <a:solidFill>
                <a:srgbClr val="F3B3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24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5" y="5693485"/>
            <a:ext cx="4962525" cy="400110"/>
          </a:xfrm>
        </p:spPr>
        <p:txBody>
          <a:bodyPr/>
          <a:lstStyle/>
          <a:p>
            <a:r>
              <a:rPr lang="en-US" dirty="0" smtClean="0"/>
              <a:t>March 2013</a:t>
            </a:r>
            <a:endParaRPr lang="en-US" dirty="0"/>
          </a:p>
        </p:txBody>
      </p:sp>
      <p:pic>
        <p:nvPicPr>
          <p:cNvPr id="9" name="Picture 8" descr="Ribbon_Logo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5" y="0"/>
            <a:ext cx="676331" cy="1016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71500" y="4907420"/>
            <a:ext cx="7862286" cy="605294"/>
          </a:xfrm>
        </p:spPr>
        <p:txBody>
          <a:bodyPr/>
          <a:lstStyle/>
          <a:p>
            <a:pPr lvl="0"/>
            <a:r>
              <a:rPr lang="en-US" dirty="0" smtClean="0"/>
              <a:t>FC300 </a:t>
            </a:r>
            <a:r>
              <a:rPr lang="en-US" cap="small" dirty="0" smtClean="0"/>
              <a:t>v</a:t>
            </a:r>
            <a:r>
              <a:rPr lang="en-US" dirty="0" smtClean="0"/>
              <a:t> FC200 </a:t>
            </a:r>
            <a:r>
              <a:rPr lang="en-US" dirty="0" smtClean="0"/>
              <a:t>Comparison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804385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7953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/>
          </p:nvPr>
        </p:nvSpPr>
        <p:spPr>
          <a:xfrm>
            <a:off x="609600" y="81686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of </a:t>
            </a:r>
            <a:br>
              <a:rPr lang="en-US" dirty="0" smtClean="0"/>
            </a:br>
            <a:r>
              <a:rPr lang="en-US" dirty="0" smtClean="0"/>
              <a:t>		The FC300 and The FC200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147" name="Picture 8" descr="FC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64664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6466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04800" y="513080"/>
            <a:ext cx="8229600" cy="609600"/>
          </a:xfrm>
        </p:spPr>
        <p:txBody>
          <a:bodyPr>
            <a:normAutofit/>
          </a:bodyPr>
          <a:lstStyle/>
          <a:p>
            <a:r>
              <a:rPr lang="en-US" smtClean="0"/>
              <a:t>Basic Handheld Differences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575" y="1808480"/>
            <a:ext cx="1368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1275080"/>
          <a:ext cx="6096000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2860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Windows</a:t>
                      </a:r>
                      <a:r>
                        <a:rPr lang="en-US" sz="1600" baseline="0" dirty="0" smtClean="0"/>
                        <a:t> CE 5.0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Operating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Windows</a:t>
                      </a:r>
                      <a:r>
                        <a:rPr lang="en-US" sz="1600" baseline="0" dirty="0" smtClean="0"/>
                        <a:t> CE 4.2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806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Processor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 MHz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Bluetooth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Optional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802.11 WLAN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Optional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Vibration Feedback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Not Available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Rubber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Overmold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Not Available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Integrated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Flashlight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Not</a:t>
                      </a:r>
                      <a:r>
                        <a:rPr lang="en-US" sz="1600" baseline="0" dirty="0" smtClean="0"/>
                        <a:t> Available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Integrated or</a:t>
                      </a:r>
                      <a:r>
                        <a:rPr lang="en-US" sz="1600" baseline="0" dirty="0" smtClean="0"/>
                        <a:t> BT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GPS Receiver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Bluetooth Only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Integrated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or BT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Scanner/Imager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Bluetooth Only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Automatic</a:t>
                      </a:r>
                      <a:r>
                        <a:rPr lang="en-US" sz="1600" baseline="0" dirty="0" smtClean="0"/>
                        <a:t> by Windows CE 5.0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System</a:t>
                      </a:r>
                      <a:r>
                        <a:rPr lang="en-US" sz="1600" baseline="0" dirty="0" smtClean="0"/>
                        <a:t> Backup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Manual by </a:t>
                      </a:r>
                      <a:r>
                        <a:rPr lang="en-US" sz="1600" dirty="0" err="1" smtClean="0"/>
                        <a:t>iRescue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246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32280"/>
            <a:ext cx="1330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304800" y="246888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Basic Keyboard Differences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313688"/>
            <a:ext cx="90106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>
            <a:normAutofit/>
          </a:bodyPr>
          <a:lstStyle/>
          <a:p>
            <a:r>
              <a:rPr lang="en-US" smtClean="0"/>
              <a:t>Keyboard Operational Differences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575" y="1752600"/>
            <a:ext cx="1368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1066800"/>
          <a:ext cx="60960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2192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Blue +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Key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Special</a:t>
                      </a:r>
                      <a:r>
                        <a:rPr lang="en-US" sz="1400" baseline="0" dirty="0" smtClean="0"/>
                        <a:t> Characters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Orange +</a:t>
                      </a:r>
                      <a:r>
                        <a:rPr lang="en-US" sz="1400" baseline="0" dirty="0" smtClean="0"/>
                        <a:t> Key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Blue + V + Up Arrow </a:t>
                      </a:r>
                    </a:p>
                    <a:p>
                      <a:pPr algn="ctr"/>
                      <a:r>
                        <a:rPr lang="en-US" sz="1400" dirty="0" smtClean="0"/>
                        <a:t>+ 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Volume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Blue + V + Up Arrow </a:t>
                      </a:r>
                    </a:p>
                    <a:p>
                      <a:pPr algn="ctr"/>
                      <a:r>
                        <a:rPr lang="en-US" sz="1400" dirty="0" smtClean="0"/>
                        <a:t>+ Enter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Blue + V + Down Arrow </a:t>
                      </a:r>
                    </a:p>
                    <a:p>
                      <a:pPr algn="ctr"/>
                      <a:r>
                        <a:rPr lang="en-US" sz="1400" dirty="0" smtClean="0"/>
                        <a:t>+ Enter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Volume</a:t>
                      </a:r>
                      <a:r>
                        <a:rPr lang="en-US" sz="1400" baseline="0" dirty="0" smtClean="0"/>
                        <a:t> Down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Blue + V + Down Arrow </a:t>
                      </a:r>
                    </a:p>
                    <a:p>
                      <a:pPr algn="ctr"/>
                      <a:r>
                        <a:rPr lang="en-US" sz="1400" dirty="0" smtClean="0"/>
                        <a:t>+ Enter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Blue + B + Up Arrow </a:t>
                      </a:r>
                    </a:p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Brightness</a:t>
                      </a:r>
                      <a:r>
                        <a:rPr lang="en-US" sz="1400" baseline="0" dirty="0" smtClean="0"/>
                        <a:t> 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Orange + 7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Blue + B + Down Arrow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Brightness</a:t>
                      </a:r>
                      <a:r>
                        <a:rPr lang="en-US" sz="1400" baseline="0" dirty="0" smtClean="0"/>
                        <a:t> Down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Orange</a:t>
                      </a:r>
                      <a:r>
                        <a:rPr lang="en-US" sz="1400" baseline="0" dirty="0" smtClean="0"/>
                        <a:t> + O (Oh)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Orange</a:t>
                      </a:r>
                      <a:r>
                        <a:rPr lang="en-US" sz="1400" baseline="0" dirty="0" smtClean="0"/>
                        <a:t> + Z + F1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Soft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Hold down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Orange + Power (Red)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For x seconds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Hold</a:t>
                      </a:r>
                      <a:r>
                        <a:rPr lang="en-US" sz="1400" baseline="0" dirty="0" smtClean="0"/>
                        <a:t> down Power key for 15 seconds.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Press Power to resume.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Hard </a:t>
                      </a:r>
                    </a:p>
                    <a:p>
                      <a:pPr algn="ctr"/>
                      <a:r>
                        <a:rPr lang="en-US" sz="1400" dirty="0" smtClean="0"/>
                        <a:t>Boot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Hold down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Orange + Blue + Power (Red)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For x seconds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2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1330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304800" y="237744"/>
            <a:ext cx="8229600" cy="609600"/>
          </a:xfrm>
        </p:spPr>
        <p:txBody>
          <a:bodyPr>
            <a:normAutofit/>
          </a:bodyPr>
          <a:lstStyle/>
          <a:p>
            <a:r>
              <a:rPr lang="en-US" smtClean="0"/>
              <a:t>Keyboard LED Differences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00144"/>
            <a:ext cx="8229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47344"/>
          <a:ext cx="8610601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362200"/>
                <a:gridCol w="34290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Off – No External Power</a:t>
                      </a:r>
                    </a:p>
                    <a:p>
                      <a:pPr algn="ctr"/>
                      <a:r>
                        <a:rPr lang="en-US" sz="1600" dirty="0" smtClean="0"/>
                        <a:t>Red</a:t>
                      </a:r>
                      <a:r>
                        <a:rPr lang="en-US" sz="1600" baseline="0" dirty="0" smtClean="0"/>
                        <a:t> – Charging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Green – Charged</a:t>
                      </a:r>
                    </a:p>
                    <a:p>
                      <a:pPr algn="ctr"/>
                      <a:r>
                        <a:rPr lang="en-US" sz="1600" dirty="0" smtClean="0"/>
                        <a:t>Yellow – Standby</a:t>
                      </a:r>
                    </a:p>
                    <a:p>
                      <a:pPr algn="ctr"/>
                      <a:r>
                        <a:rPr lang="en-US" sz="1600" dirty="0" smtClean="0"/>
                        <a:t>Blinking Red – Battery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Fault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BATT / LEFT LED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Off – No External Power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Blinking Green – Charging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Green – Charged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Double Blink Green</a:t>
                      </a:r>
                      <a:r>
                        <a:rPr lang="en-US" sz="1600" baseline="0" dirty="0" smtClean="0"/>
                        <a:t> – Fault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Solid</a:t>
                      </a:r>
                      <a:r>
                        <a:rPr lang="en-US" sz="1600" baseline="0" dirty="0" smtClean="0"/>
                        <a:t> Red</a:t>
                      </a:r>
                      <a:r>
                        <a:rPr lang="en-US" sz="1600" dirty="0" smtClean="0"/>
                        <a:t> – Battery</a:t>
                      </a:r>
                      <a:r>
                        <a:rPr lang="en-US" sz="1600" baseline="0" dirty="0" smtClean="0"/>
                        <a:t> Low 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Blinking Red – Power Failure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Blinking Green – System Idle</a:t>
                      </a:r>
                    </a:p>
                    <a:p>
                      <a:pPr algn="ctr"/>
                      <a:r>
                        <a:rPr lang="en-US" sz="1600" dirty="0" smtClean="0"/>
                        <a:t>Yellow/Amber – Resuming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SYS / RIGHT LED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Alternating Red/Green Blink – </a:t>
                      </a:r>
                      <a:r>
                        <a:rPr lang="en-US" sz="1600" baseline="0" dirty="0" err="1" smtClean="0"/>
                        <a:t>iRescue</a:t>
                      </a:r>
                      <a:r>
                        <a:rPr lang="en-US" sz="1600" baseline="0" dirty="0" smtClean="0"/>
                        <a:t> Backup in Process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Red, Green or Amber –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Writing Data to Disk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304800" y="411480"/>
            <a:ext cx="8229600" cy="609600"/>
          </a:xfrm>
        </p:spPr>
        <p:txBody>
          <a:bodyPr>
            <a:normAutofit/>
          </a:bodyPr>
          <a:lstStyle/>
          <a:p>
            <a:r>
              <a:rPr lang="en-US" smtClean="0"/>
              <a:t>Handheld Cable Differences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575" y="1706880"/>
            <a:ext cx="1368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11734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6002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Direct USB Y-Cable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Direct USB</a:t>
                      </a:r>
                      <a:r>
                        <a:rPr lang="en-US" sz="1600" baseline="0" dirty="0" smtClean="0"/>
                        <a:t> Cable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Via the USB Y-Cable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Power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Direct Power Cable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34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30680"/>
            <a:ext cx="1330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" descr="http://criticalresults.com/images/power-outl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526280"/>
            <a:ext cx="8667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4" descr="http://img4.realsimple.com/images/0809/USB-port_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383280"/>
            <a:ext cx="8763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5288280"/>
            <a:ext cx="945239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338" name="Picture 12" descr="50-0110-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754880"/>
            <a:ext cx="15732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3" descr="52-0243-0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154680"/>
            <a:ext cx="2133600" cy="160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18" name="TextBox 17"/>
          <p:cNvSpPr txBox="1"/>
          <p:nvPr/>
        </p:nvSpPr>
        <p:spPr bwMode="auto">
          <a:xfrm>
            <a:off x="2057400" y="2392680"/>
            <a:ext cx="49530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kern="0" dirty="0">
                <a:latin typeface="Calibri" pitchFamily="34" charset="0"/>
                <a:ea typeface="+mj-ea"/>
                <a:cs typeface="+mj-cs"/>
              </a:rPr>
              <a:t>* The FC300 and FC200 cannot use the same power supplies. </a:t>
            </a:r>
          </a:p>
          <a:p>
            <a:pPr eaLnBrk="0" hangingPunct="0">
              <a:defRPr/>
            </a:pPr>
            <a:r>
              <a:rPr lang="en-US" sz="1400" kern="0" dirty="0">
                <a:latin typeface="Calibri" pitchFamily="34" charset="0"/>
                <a:ea typeface="+mj-ea"/>
                <a:cs typeface="+mj-cs"/>
              </a:rPr>
              <a:t>* The power supplies for each handheld can be used to power the handheld directly as well as to power the desk dock for each handheld. </a:t>
            </a:r>
          </a:p>
        </p:txBody>
      </p:sp>
      <p:pic>
        <p:nvPicPr>
          <p:cNvPr id="13341" name="Picture 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3535680"/>
            <a:ext cx="1590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4678680"/>
            <a:ext cx="9652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5288280"/>
            <a:ext cx="9445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44" name="Straight Connector 22"/>
          <p:cNvCxnSpPr>
            <a:cxnSpLocks noChangeShapeType="1"/>
          </p:cNvCxnSpPr>
          <p:nvPr/>
        </p:nvCxnSpPr>
        <p:spPr bwMode="auto">
          <a:xfrm>
            <a:off x="4495800" y="4602480"/>
            <a:ext cx="297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304800" y="201168"/>
            <a:ext cx="8229600" cy="609600"/>
          </a:xfrm>
        </p:spPr>
        <p:txBody>
          <a:bodyPr>
            <a:normAutofit/>
          </a:bodyPr>
          <a:lstStyle/>
          <a:p>
            <a:r>
              <a:rPr lang="en-US" smtClean="0"/>
              <a:t>Basic Dock Differences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2029968"/>
          <a:ext cx="86106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13"/>
                <a:gridCol w="3228975"/>
                <a:gridCol w="26908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Five</a:t>
                      </a:r>
                      <a:r>
                        <a:rPr lang="en-US" sz="1600" baseline="0" dirty="0" smtClean="0"/>
                        <a:t> Handhelds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Multi-dock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Six Handhelds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Desk</a:t>
                      </a:r>
                      <a:r>
                        <a:rPr lang="en-US" sz="1600" baseline="0" dirty="0" smtClean="0"/>
                        <a:t> Dock IP Comm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Optional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One Handed</a:t>
                      </a:r>
                      <a:r>
                        <a:rPr lang="en-US" sz="1600" baseline="0" dirty="0" smtClean="0"/>
                        <a:t> Removal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Vehicle Dock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Two Handed Removal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06368"/>
            <a:ext cx="3267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782568"/>
            <a:ext cx="32289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auto">
          <a:xfrm>
            <a:off x="304800" y="963168"/>
            <a:ext cx="838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kern="0" dirty="0">
                <a:latin typeface="Calibri" pitchFamily="34" charset="0"/>
                <a:ea typeface="+mj-ea"/>
                <a:cs typeface="+mj-cs"/>
              </a:rPr>
              <a:t>While the FC300 and FC200 have similar names, the body and connectors on the handhelds are different and thus cannot use the same docks.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304800" y="374904"/>
            <a:ext cx="8229600" cy="609600"/>
          </a:xfrm>
        </p:spPr>
        <p:txBody>
          <a:bodyPr>
            <a:normAutofit/>
          </a:bodyPr>
          <a:lstStyle/>
          <a:p>
            <a:r>
              <a:rPr lang="en-US" smtClean="0"/>
              <a:t>Desk Dock Operation Differences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984504"/>
          <a:ext cx="8610601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590800"/>
                <a:gridCol w="3124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Green – Docked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Handheld LED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Red</a:t>
                      </a:r>
                      <a:r>
                        <a:rPr lang="en-US" sz="1600" baseline="0" dirty="0" smtClean="0"/>
                        <a:t> – Charging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Green – Ready</a:t>
                      </a:r>
                    </a:p>
                    <a:p>
                      <a:pPr algn="ctr"/>
                      <a:r>
                        <a:rPr lang="en-US" sz="1600" dirty="0" smtClean="0"/>
                        <a:t>Yellow – Standby</a:t>
                      </a:r>
                    </a:p>
                    <a:p>
                      <a:pPr algn="ctr"/>
                      <a:r>
                        <a:rPr lang="en-US" sz="1600" dirty="0" smtClean="0"/>
                        <a:t>Flashing – Fault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Spare Battery LED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Green – Ready </a:t>
                      </a:r>
                    </a:p>
                    <a:p>
                      <a:pPr algn="ctr"/>
                      <a:r>
                        <a:rPr lang="en-US" sz="1600" dirty="0" smtClean="0"/>
                        <a:t>Blinking Green – Charging</a:t>
                      </a:r>
                    </a:p>
                    <a:p>
                      <a:pPr algn="ctr"/>
                      <a:r>
                        <a:rPr lang="en-US" sz="1600" dirty="0" smtClean="0"/>
                        <a:t>Double Blink Green</a:t>
                      </a:r>
                      <a:r>
                        <a:rPr lang="en-US" sz="1600" baseline="0" dirty="0" smtClean="0"/>
                        <a:t> – Fault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Amber – Calibration Discharge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Blinking Amber – Cal. Charge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41967"/>
            <a:ext cx="34290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99104"/>
            <a:ext cx="2390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ron_CorporateTemplate">
  <a:themeElements>
    <a:clrScheme name="Custom 2">
      <a:dk1>
        <a:srgbClr val="1E1E23"/>
      </a:dk1>
      <a:lt1>
        <a:srgbClr val="5A5A5F"/>
      </a:lt1>
      <a:dk2>
        <a:srgbClr val="78787D"/>
      </a:dk2>
      <a:lt2>
        <a:srgbClr val="FFFFFF"/>
      </a:lt2>
      <a:accent1>
        <a:srgbClr val="DA291C"/>
      </a:accent1>
      <a:accent2>
        <a:srgbClr val="FFC72C"/>
      </a:accent2>
      <a:accent3>
        <a:srgbClr val="6D712E"/>
      </a:accent3>
      <a:accent4>
        <a:srgbClr val="B7BF10"/>
      </a:accent4>
      <a:accent5>
        <a:srgbClr val="00587C"/>
      </a:accent5>
      <a:accent6>
        <a:srgbClr val="71C5E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Custom 1">
      <a:dk1>
        <a:srgbClr val="1E1E23"/>
      </a:dk1>
      <a:lt1>
        <a:srgbClr val="5A5A5F"/>
      </a:lt1>
      <a:dk2>
        <a:srgbClr val="78787D"/>
      </a:dk2>
      <a:lt2>
        <a:srgbClr val="E6E6EB"/>
      </a:lt2>
      <a:accent1>
        <a:srgbClr val="DA291C"/>
      </a:accent1>
      <a:accent2>
        <a:srgbClr val="FFC72C"/>
      </a:accent2>
      <a:accent3>
        <a:srgbClr val="6D712E"/>
      </a:accent3>
      <a:accent4>
        <a:srgbClr val="B7BF10"/>
      </a:accent4>
      <a:accent5>
        <a:srgbClr val="00587C"/>
      </a:accent5>
      <a:accent6>
        <a:srgbClr val="71C5E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W Document" ma:contentTypeID="0x0101002FFF9A575D6B38469CD63CD7D7987C7A00CE530BCF32537B47B83EFCF0B8392B26" ma:contentTypeVersion="42" ma:contentTypeDescription="" ma:contentTypeScope="" ma:versionID="0fd02d4702f3bf21b6a8bc12ddf3eb52">
  <xsd:schema xmlns:xsd="http://www.w3.org/2001/XMLSchema" xmlns:xs="http://www.w3.org/2001/XMLSchema" xmlns:p="http://schemas.microsoft.com/office/2006/metadata/properties" xmlns:ns1="http://schemas.microsoft.com/sharepoint/v3" xmlns:ns2="2ee41fb0-7a7d-4882-ae4f-5505adec40f2" xmlns:ns4="df6200bd-f671-4b39-aa54-140d868443d6" xmlns:ns5="715193d5-017a-4e7e-944b-5ad5637bb347" targetNamespace="http://schemas.microsoft.com/office/2006/metadata/properties" ma:root="true" ma:fieldsID="0f378d31d5a6cfe5c6bb2cf8f6d11c56" ns1:_="" ns2:_="" ns4:_="" ns5:_="">
    <xsd:import namespace="http://schemas.microsoft.com/sharepoint/v3"/>
    <xsd:import namespace="2ee41fb0-7a7d-4882-ae4f-5505adec40f2"/>
    <xsd:import namespace="df6200bd-f671-4b39-aa54-140d868443d6"/>
    <xsd:import namespace="715193d5-017a-4e7e-944b-5ad5637bb347"/>
    <xsd:element name="properties">
      <xsd:complexType>
        <xsd:sequence>
          <xsd:element name="documentManagement">
            <xsd:complexType>
              <xsd:all>
                <xsd:element ref="ns2:l9ce733ac1094b259da4a2d0decc129d" minOccurs="0"/>
                <xsd:element ref="ns2:TaxCatchAll" minOccurs="0"/>
                <xsd:element ref="ns2:TaxCatchAllLabel" minOccurs="0"/>
                <xsd:element ref="ns2:l2b23a1a14bf4843b3b690ab4ae2600c" minOccurs="0"/>
                <xsd:element ref="ns2:ec64ef2785e74216be148e23abbadcea" minOccurs="0"/>
                <xsd:element ref="ns2:d9fd5b152e944965b9cf565d57f626d8" minOccurs="0"/>
                <xsd:element ref="ns4:_dlc_DocId" minOccurs="0"/>
                <xsd:element ref="ns4:_dlc_DocIdUrl" minOccurs="0"/>
                <xsd:element ref="ns4:_dlc_DocIdPersistId" minOccurs="0"/>
                <xsd:element ref="ns4:Application_x0020_Status" minOccurs="0"/>
                <xsd:element ref="ns4:nac93ed0477e45c8a6d821fc9feedb47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5:MediaServiceObjectDetectorVersions" minOccurs="0"/>
                <xsd:element ref="ns5:MediaServiceLocation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41fb0-7a7d-4882-ae4f-5505adec40f2" elementFormDefault="qualified">
    <xsd:import namespace="http://schemas.microsoft.com/office/2006/documentManagement/types"/>
    <xsd:import namespace="http://schemas.microsoft.com/office/infopath/2007/PartnerControls"/>
    <xsd:element name="l9ce733ac1094b259da4a2d0decc129d" ma:index="8" nillable="true" ma:taxonomy="true" ma:internalName="l9ce733ac1094b259da4a2d0decc129d" ma:taxonomyFieldName="DocumentTypeMMD" ma:displayName="Document Type" ma:readOnly="false" ma:default="" ma:fieldId="{59ce733a-c109-4b25-9da4-a2d0decc129d}" ma:sspId="4172b26f-223a-4053-bd2d-050a842095b8" ma:termSetId="86d1e7c2-0e92-49e7-baeb-63cdfec172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deb869e7-463b-40b2-a5d6-8de1f306af04}" ma:internalName="TaxCatchAll" ma:showField="CatchAllData" ma:web="df6200bd-f671-4b39-aa54-140d86844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eb869e7-463b-40b2-a5d6-8de1f306af04}" ma:internalName="TaxCatchAllLabel" ma:readOnly="true" ma:showField="CatchAllDataLabel" ma:web="df6200bd-f671-4b39-aa54-140d86844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2b23a1a14bf4843b3b690ab4ae2600c" ma:index="12" nillable="true" ma:taxonomy="true" ma:internalName="l2b23a1a14bf4843b3b690ab4ae2600c" ma:taxonomyFieldName="FinancialYearMMD" ma:displayName="Financial Year" ma:default="" ma:fieldId="{52b23a1a-14bf-4843-b3b6-90ab4ae2600c}" ma:sspId="4172b26f-223a-4053-bd2d-050a842095b8" ma:termSetId="7e4aec2b-2a25-45bd-a96a-3e45873f73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64ef2785e74216be148e23abbadcea" ma:index="14" nillable="true" ma:taxonomy="true" ma:internalName="ec64ef2785e74216be148e23abbadcea" ma:taxonomyFieldName="DocumentStatusMMD" ma:displayName="Document Status" ma:default="1;#Draft|08a35a81-8bca-41c4-ac73-4306bcb033c7" ma:fieldId="{ec64ef27-85e7-4216-be14-8e23abbadcea}" ma:sspId="4172b26f-223a-4053-bd2d-050a842095b8" ma:termSetId="1c904bcb-f041-4249-aebb-2b0ec3eb17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fd5b152e944965b9cf565d57f626d8" ma:index="17" nillable="true" ma:taxonomy="true" ma:internalName="d9fd5b152e944965b9cf565d57f626d8" ma:taxonomyFieldName="Security_x0020_Classification" ma:displayName="Security Classification" ma:default="" ma:fieldId="{d9fd5b15-2e94-4965-b9cf-565d57f626d8}" ma:sspId="4172b26f-223a-4053-bd2d-050a842095b8" ma:termSetId="6e5e6f10-9527-4ba2-9cda-5f16974ac9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200bd-f671-4b39-aa54-140d868443d6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pplication_x0020_Status" ma:index="22" nillable="true" ma:displayName="Application/Asset Status" ma:default="Current" ma:format="Dropdown" ma:indexed="true" ma:internalName="Application_x0020_Status" ma:readOnly="false">
      <xsd:simpleType>
        <xsd:restriction base="dms:Choice">
          <xsd:enumeration value="Current"/>
          <xsd:enumeration value="Discontinued"/>
        </xsd:restriction>
      </xsd:simpleType>
    </xsd:element>
    <xsd:element name="nac93ed0477e45c8a6d821fc9feedb47" ma:index="23" nillable="true" ma:taxonomy="true" ma:internalName="nac93ed0477e45c8a6d821fc9feedb47" ma:taxonomyFieldName="IT_x0020_Application" ma:displayName="Primary Application" ma:readOnly="false" ma:fieldId="{7ac93ed0-477e-45c8-a6d8-21fc9feedb47}" ma:sspId="4172b26f-223a-4053-bd2d-050a842095b8" ma:termSetId="859d2ee1-f202-44e9-a3ca-8ab20c0fa54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193d5-017a-4e7e-944b-5ad5637bb34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172b26f-223a-4053-bd2d-050a842095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ip_UnifiedCompliancePolicyUIAction xmlns="http://schemas.microsoft.com/sharepoint/v3" xsi:nil="true"/>
    <TaxCatchAll xmlns="2ee41fb0-7a7d-4882-ae4f-5505adec40f2">
      <Value>1168</Value>
      <Value>1041</Value>
      <Value>374</Value>
      <Value>16</Value>
    </TaxCatchAll>
    <ec64ef2785e74216be148e23abbadcea xmlns="2ee41fb0-7a7d-4882-ae4f-5505adec40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08a35a81-8bca-41c4-ac73-4306bcb033c7</TermId>
        </TermInfo>
      </Terms>
    </ec64ef2785e74216be148e23abbadcea>
    <nac93ed0477e45c8a6d821fc9feedb47 xmlns="df6200bd-f671-4b39-aa54-140d868443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SharePoint</TermName>
          <TermId xmlns="http://schemas.microsoft.com/office/infopath/2007/PartnerControls">6c1498a2-2163-42b3-bf1b-9560e356f278</TermId>
        </TermInfo>
      </Terms>
    </nac93ed0477e45c8a6d821fc9feedb47>
    <d9fd5b152e944965b9cf565d57f626d8 xmlns="2ee41fb0-7a7d-4882-ae4f-5505adec40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Official:Sensitive</TermName>
          <TermId xmlns="http://schemas.microsoft.com/office/infopath/2007/PartnerControls">97feca41-a371-48ca-b341-de32adfe3269</TermId>
        </TermInfo>
      </Terms>
    </d9fd5b152e944965b9cf565d57f626d8>
    <_ip_UnifiedCompliancePolicyProperties xmlns="http://schemas.microsoft.com/sharepoint/v3" xsi:nil="true"/>
    <l9ce733ac1094b259da4a2d0decc129d xmlns="2ee41fb0-7a7d-4882-ae4f-5505adec40f2">
      <Terms xmlns="http://schemas.microsoft.com/office/infopath/2007/PartnerControls"/>
    </l9ce733ac1094b259da4a2d0decc129d>
    <l2b23a1a14bf4843b3b690ab4ae2600c xmlns="2ee41fb0-7a7d-4882-ae4f-5505adec40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2023/24</TermName>
          <TermId xmlns="http://schemas.microsoft.com/office/infopath/2007/PartnerControls">75875e6a-6ed3-4aaa-90a6-d019e0e5c749</TermId>
        </TermInfo>
      </Terms>
    </l2b23a1a14bf4843b3b690ab4ae2600c>
    <lcf76f155ced4ddcb4097134ff3c332f xmlns="715193d5-017a-4e7e-944b-5ad5637bb347">
      <Terms xmlns="http://schemas.microsoft.com/office/infopath/2007/PartnerControls"/>
    </lcf76f155ced4ddcb4097134ff3c332f>
    <Application_x0020_Status xmlns="df6200bd-f671-4b39-aa54-140d868443d6">Current</Application_x0020_Status>
    <_dlc_DocId xmlns="df6200bd-f671-4b39-aa54-140d868443d6">ORG-00060-2061687938-32739</_dlc_DocId>
    <_dlc_DocIdUrl xmlns="df6200bd-f671-4b39-aa54-140d868443d6">
      <Url>https://southeastwater.sharepoint.com/sites/org-00060/_layouts/15/DocIdRedir.aspx?ID=ORG-00060-2061687938-32739</Url>
      <Description>ORG-00060-2061687938-32739</Description>
    </_dlc_DocIdUrl>
  </documentManagement>
</p:properties>
</file>

<file path=customXml/item4.xml><?xml version="1.0" encoding="utf-8"?>
<?mso-contentType ?>
<SharedContentType xmlns="Microsoft.SharePoint.Taxonomy.ContentTypeSync" SourceId="4172b26f-223a-4053-bd2d-050a842095b8" ContentTypeId="0x0101002FFF9A575D6B38469CD63CD7D7987C7A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99FC2F6-5A79-47B4-81BE-960F1635AB20}"/>
</file>

<file path=customXml/itemProps2.xml><?xml version="1.0" encoding="utf-8"?>
<ds:datastoreItem xmlns:ds="http://schemas.openxmlformats.org/officeDocument/2006/customXml" ds:itemID="{E5582C19-172D-41EB-8262-FDA0217C0A14}"/>
</file>

<file path=customXml/itemProps3.xml><?xml version="1.0" encoding="utf-8"?>
<ds:datastoreItem xmlns:ds="http://schemas.openxmlformats.org/officeDocument/2006/customXml" ds:itemID="{E4C3C42C-F682-4D38-A5A3-0818AE5203EC}"/>
</file>

<file path=customXml/itemProps4.xml><?xml version="1.0" encoding="utf-8"?>
<ds:datastoreItem xmlns:ds="http://schemas.openxmlformats.org/officeDocument/2006/customXml" ds:itemID="{B66A1809-E44E-4AF8-B194-7BBD24C93043}"/>
</file>

<file path=customXml/itemProps5.xml><?xml version="1.0" encoding="utf-8"?>
<ds:datastoreItem xmlns:ds="http://schemas.openxmlformats.org/officeDocument/2006/customXml" ds:itemID="{D69E31F2-111C-4721-9876-A7C72CCC1648}"/>
</file>

<file path=docProps/app.xml><?xml version="1.0" encoding="utf-8"?>
<Properties xmlns="http://schemas.openxmlformats.org/officeDocument/2006/extended-properties" xmlns:vt="http://schemas.openxmlformats.org/officeDocument/2006/docPropsVTypes">
  <Template>Itron_CorporateTemplate</Template>
  <TotalTime>10</TotalTime>
  <Words>441</Words>
  <Application>Microsoft Office PowerPoint</Application>
  <PresentationFormat>On-screen Show (4:3)</PresentationFormat>
  <Paragraphs>149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Itron_CorporateTemplate</vt:lpstr>
      <vt:lpstr>Content Slide</vt:lpstr>
      <vt:lpstr>Divider Slide</vt:lpstr>
      <vt:lpstr>Thank You</vt:lpstr>
      <vt:lpstr>FC300 v FC200 Comparison</vt:lpstr>
      <vt:lpstr>Comparison of    The FC300 and The FC200 </vt:lpstr>
      <vt:lpstr>Basic Handheld Differences</vt:lpstr>
      <vt:lpstr>Basic Keyboard Differences</vt:lpstr>
      <vt:lpstr>Keyboard Operational Differences</vt:lpstr>
      <vt:lpstr>Keyboard LED Differences</vt:lpstr>
      <vt:lpstr>Handheld Cable Differences</vt:lpstr>
      <vt:lpstr>Basic Dock Differences</vt:lpstr>
      <vt:lpstr>Desk Dock Operation Differences</vt:lpstr>
      <vt:lpstr>Slide 10</vt:lpstr>
    </vt:vector>
  </TitlesOfParts>
  <Company>Itron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The FC300 and The FC200</dc:title>
  <dc:creator>BillB</dc:creator>
  <cp:keywords/>
  <cp:lastModifiedBy>parrasti</cp:lastModifiedBy>
  <cp:revision>6</cp:revision>
  <dcterms:created xsi:type="dcterms:W3CDTF">2012-04-11T19:14:45Z</dcterms:created>
  <dcterms:modified xsi:type="dcterms:W3CDTF">2013-03-07T20:48:53Z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0x0101002FFF9A575D6B38469CD63CD7D7987C7A00CE530BCF32537B47B83EFCF0B8392B26</vt:lpwstr>
  </property>
  <property fmtid="{D5CDD505-2E9C-101B-9397-08002B2CF9AE}" pid="3" name="IT Application">
    <vt:lpwstr>16</vt:lpwstr>
  </property>
  <property fmtid="{D5CDD505-2E9C-101B-9397-08002B2CF9AE}" pid="4" name="DocumentStatusMMD">
    <vt:lpwstr>1041;#Draft|08a35a81-8bca-41c4-ac73-4306bcb033c7</vt:lpwstr>
  </property>
  <property fmtid="{D5CDD505-2E9C-101B-9397-08002B2CF9AE}" pid="5" name="_dlc_DocIdItemGuid">
    <vt:lpwstr>39995a3b-cb6d-4a68-9c33-8644b1883165</vt:lpwstr>
  </property>
  <property fmtid="{D5CDD505-2E9C-101B-9397-08002B2CF9AE}" pid="6" name="h94ec90dcb904ebb8aa3c35e8960d9f2">
    <vt:lpwstr/>
  </property>
  <property fmtid="{D5CDD505-2E9C-101B-9397-08002B2CF9AE}" pid="7" name="o77ce13abf5046e190ae782ea6805175">
    <vt:lpwstr/>
  </property>
  <property fmtid="{D5CDD505-2E9C-101B-9397-08002B2CF9AE}" pid="8" name="d95434c19f634074a5c67b41e35f9d51">
    <vt:lpwstr/>
  </property>
  <property fmtid="{D5CDD505-2E9C-101B-9397-08002B2CF9AE}" pid="9" name="FinancialYearMMD">
    <vt:lpwstr>1168;#2023/24|75875e6a-6ed3-4aaa-90a6-d019e0e5c749</vt:lpwstr>
  </property>
  <property fmtid="{D5CDD505-2E9C-101B-9397-08002B2CF9AE}" pid="10" name="MediaServiceImageTags">
    <vt:lpwstr/>
  </property>
  <property fmtid="{D5CDD505-2E9C-101B-9397-08002B2CF9AE}" pid="11" name="Design_x0020_Document_x0020_Type">
    <vt:lpwstr/>
  </property>
  <property fmtid="{D5CDD505-2E9C-101B-9397-08002B2CF9AE}" pid="12" name="Manual_Guide_x0020_Type">
    <vt:lpwstr/>
  </property>
  <property fmtid="{D5CDD505-2E9C-101B-9397-08002B2CF9AE}" pid="13" name="Vendor_x0020_or_x0020_Supplier">
    <vt:lpwstr/>
  </property>
  <property fmtid="{D5CDD505-2E9C-101B-9397-08002B2CF9AE}" pid="14" name="Audit Date">
    <vt:filetime>2023-09-11T08:00:00Z</vt:filetime>
  </property>
  <property fmtid="{D5CDD505-2E9C-101B-9397-08002B2CF9AE}" pid="15" name="d9cf0f4c0e694dbba3d01b5ebcb2c62b">
    <vt:lpwstr/>
  </property>
  <property fmtid="{D5CDD505-2E9C-101B-9397-08002B2CF9AE}" pid="16" name="h159f8e7f1a546038186f8ac4aabddaa">
    <vt:lpwstr/>
  </property>
  <property fmtid="{D5CDD505-2E9C-101B-9397-08002B2CF9AE}" pid="17" name="BTSOwner">
    <vt:lpwstr/>
  </property>
  <property fmtid="{D5CDD505-2E9C-101B-9397-08002B2CF9AE}" pid="18" name="pf70cc17950048de808f9755dd11dcde">
    <vt:lpwstr/>
  </property>
  <property fmtid="{D5CDD505-2E9C-101B-9397-08002B2CF9AE}" pid="19" name="Reqs_Specifications_x0020_Doc_x0020_Type">
    <vt:lpwstr/>
  </property>
  <property fmtid="{D5CDD505-2E9C-101B-9397-08002B2CF9AE}" pid="20" name="h5ce73680065419e932133379914e334">
    <vt:lpwstr/>
  </property>
  <property fmtid="{D5CDD505-2E9C-101B-9397-08002B2CF9AE}" pid="21" name="Procedure_x0020_Type">
    <vt:lpwstr/>
  </property>
  <property fmtid="{D5CDD505-2E9C-101B-9397-08002B2CF9AE}" pid="22" name="ffc2cddd8b974da9950d78b462deb710">
    <vt:lpwstr/>
  </property>
  <property fmtid="{D5CDD505-2E9C-101B-9397-08002B2CF9AE}" pid="23" name="Security Classification">
    <vt:lpwstr>374;#Official:Sensitive|97feca41-a371-48ca-b341-de32adfe3269</vt:lpwstr>
  </property>
  <property fmtid="{D5CDD505-2E9C-101B-9397-08002B2CF9AE}" pid="24" name="Testing_x0020_Doc_x0020_Type">
    <vt:lpwstr/>
  </property>
  <property fmtid="{D5CDD505-2E9C-101B-9397-08002B2CF9AE}" pid="25" name="pef6ec6bab0b4ef0a619fabe5f0ab711">
    <vt:lpwstr/>
  </property>
  <property fmtid="{D5CDD505-2E9C-101B-9397-08002B2CF9AE}" pid="26" name="Project_x0020_number">
    <vt:lpwstr/>
  </property>
  <property fmtid="{D5CDD505-2E9C-101B-9397-08002B2CF9AE}" pid="27" name="Secondary_x0020_Application_x002F_s">
    <vt:lpwstr/>
  </property>
  <property fmtid="{D5CDD505-2E9C-101B-9397-08002B2CF9AE}" pid="28" name="D_x0020_and_x0020_E_x0020_No_x002e_">
    <vt:lpwstr/>
  </property>
  <property fmtid="{D5CDD505-2E9C-101B-9397-08002B2CF9AE}" pid="29" name="jc2587145fce42a3bf176ee84be518ea">
    <vt:lpwstr/>
  </property>
  <property fmtid="{D5CDD505-2E9C-101B-9397-08002B2CF9AE}" pid="30" name="DocumentTypeMMD">
    <vt:lpwstr/>
  </property>
  <property fmtid="{D5CDD505-2E9C-101B-9397-08002B2CF9AE}" pid="31" name="Reqs_Specifications Doc Type">
    <vt:lpwstr/>
  </property>
  <property fmtid="{D5CDD505-2E9C-101B-9397-08002B2CF9AE}" pid="32" name="D and E No.">
    <vt:lpwstr/>
  </property>
  <property fmtid="{D5CDD505-2E9C-101B-9397-08002B2CF9AE}" pid="33" name="Testing Doc Type">
    <vt:lpwstr/>
  </property>
  <property fmtid="{D5CDD505-2E9C-101B-9397-08002B2CF9AE}" pid="34" name="Manual_Guide Type">
    <vt:lpwstr/>
  </property>
  <property fmtid="{D5CDD505-2E9C-101B-9397-08002B2CF9AE}" pid="35" name="Design Document Type">
    <vt:lpwstr/>
  </property>
  <property fmtid="{D5CDD505-2E9C-101B-9397-08002B2CF9AE}" pid="36" name="Project number">
    <vt:lpwstr/>
  </property>
  <property fmtid="{D5CDD505-2E9C-101B-9397-08002B2CF9AE}" pid="37" name="Vendor or Supplier">
    <vt:lpwstr/>
  </property>
  <property fmtid="{D5CDD505-2E9C-101B-9397-08002B2CF9AE}" pid="38" name="Secondary Application/s">
    <vt:lpwstr/>
  </property>
  <property fmtid="{D5CDD505-2E9C-101B-9397-08002B2CF9AE}" pid="39" name="Procedure Type">
    <vt:lpwstr/>
  </property>
  <property fmtid="{D5CDD505-2E9C-101B-9397-08002B2CF9AE}" pid="40" name="DocumentSetDescription">
    <vt:lpwstr/>
  </property>
  <property fmtid="{D5CDD505-2E9C-101B-9397-08002B2CF9AE}" pid="41" name="_ExtendedDescription">
    <vt:lpwstr/>
  </property>
</Properties>
</file>